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59" r:id="rId4"/>
    <p:sldId id="258" r:id="rId5"/>
    <p:sldId id="262" r:id="rId6"/>
    <p:sldId id="263" r:id="rId7"/>
    <p:sldId id="277" r:id="rId8"/>
    <p:sldId id="271" r:id="rId9"/>
    <p:sldId id="270" r:id="rId10"/>
    <p:sldId id="301" r:id="rId11"/>
    <p:sldId id="297" r:id="rId12"/>
    <p:sldId id="293" r:id="rId13"/>
    <p:sldId id="269" r:id="rId14"/>
    <p:sldId id="268" r:id="rId15"/>
    <p:sldId id="289" r:id="rId16"/>
    <p:sldId id="280" r:id="rId17"/>
    <p:sldId id="281" r:id="rId18"/>
    <p:sldId id="279" r:id="rId19"/>
    <p:sldId id="266" r:id="rId20"/>
    <p:sldId id="264" r:id="rId21"/>
    <p:sldId id="275" r:id="rId22"/>
  </p:sldIdLst>
  <p:sldSz cx="12801600" cy="9601200" type="A3"/>
  <p:notesSz cx="6858000" cy="9144000"/>
  <p:defaultTextStyle>
    <a:defPPr>
      <a:defRPr lang="ru-RU"/>
    </a:defPPr>
    <a:lvl1pPr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1pPr>
    <a:lvl2pPr marL="639763" indent="-182563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2pPr>
    <a:lvl3pPr marL="1279525" indent="-365125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3pPr>
    <a:lvl4pPr marL="1919288" indent="-547688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4pPr>
    <a:lvl5pPr marL="2559050" indent="-730250" algn="l" defTabSz="1279525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94660"/>
  </p:normalViewPr>
  <p:slideViewPr>
    <p:cSldViewPr>
      <p:cViewPr varScale="1">
        <p:scale>
          <a:sx n="69" d="100"/>
          <a:sy n="69" d="100"/>
        </p:scale>
        <p:origin x="-102" y="-19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22250" h="1035050"/>
              <a:bevelB w="107950" h="279400"/>
            </a:sp3d>
          </c:spPr>
          <c:explosion val="15"/>
          <c:dLbls>
            <c:dLbl>
              <c:idx val="0"/>
              <c:layout>
                <c:manualLayout>
                  <c:x val="7.3581974128234084E-2"/>
                  <c:y val="1.43532058492688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244047619047626"/>
                  <c:y val="-0.117323889201349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7582841207349078E-2"/>
                  <c:y val="5.5803571428571425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Меньше 30 лет</c:v>
                </c:pt>
                <c:pt idx="1">
                  <c:v>30 - 45 лет</c:v>
                </c:pt>
                <c:pt idx="2">
                  <c:v>45 - 55 лет</c:v>
                </c:pt>
                <c:pt idx="3">
                  <c:v>больше 55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13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 smtClean="0"/>
              <a:t>Образование</a:t>
            </a:r>
            <a:endParaRPr lang="ru-RU" dirty="0"/>
          </a:p>
        </c:rich>
      </c:tx>
      <c:layout/>
      <c:overlay val="0"/>
    </c:title>
    <c:autoTitleDeleted val="0"/>
    <c:view3D>
      <c:rotX val="5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0" h="1270000"/>
              <a:bevelB w="1270000" h="1270000"/>
            </a:sp3d>
          </c:spPr>
          <c:dLbls>
            <c:dLbl>
              <c:idx val="0"/>
              <c:layout>
                <c:manualLayout>
                  <c:x val="5.5416568130805845E-2"/>
                  <c:y val="-0.23852165296277122"/>
                </c:manualLayout>
              </c:layout>
              <c:tx>
                <c:rich>
                  <a:bodyPr/>
                  <a:lstStyle/>
                  <a:p>
                    <a:r>
                      <a:rPr lang="en-US" sz="66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97</a:t>
                    </a:r>
                    <a:r>
                      <a:rPr lang="ru-RU" sz="66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  <a:p>
                    <a:r>
                      <a:rPr lang="ru-RU" sz="4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высшее</a:t>
                    </a:r>
                    <a:endParaRPr lang="en-US" sz="4400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9.467512208074548E-2"/>
                  <c:y val="0.20673519480077271"/>
                </c:manualLayout>
              </c:layout>
              <c:tx>
                <c:rich>
                  <a:bodyPr/>
                  <a:lstStyle/>
                  <a:p>
                    <a:r>
                      <a:rPr lang="en-US" sz="66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</a:t>
                    </a:r>
                    <a:r>
                      <a:rPr lang="ru-RU" sz="66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%</a:t>
                    </a:r>
                  </a:p>
                  <a:p>
                    <a:r>
                      <a:rPr lang="ru-RU" sz="40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среднее</a:t>
                    </a:r>
                    <a:endParaRPr lang="en-US" sz="4000" dirty="0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66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800" b="1" i="0" u="none" strike="noStrike" baseline="0">
                <a:solidFill>
                  <a:schemeClr val="tx2"/>
                </a:solidFill>
                <a:latin typeface="Candara" panose="020E0502030303020204" pitchFamily="34" charset="0"/>
                <a:ea typeface="Calibri"/>
                <a:cs typeface="Calibri"/>
              </a:defRPr>
            </a:pPr>
            <a:r>
              <a:rPr lang="ru-RU">
                <a:solidFill>
                  <a:schemeClr val="tx2"/>
                </a:solidFill>
                <a:latin typeface="Candara" panose="020E0502030303020204" pitchFamily="34" charset="0"/>
              </a:rPr>
              <a:t>Квалификационные категории</a:t>
            </a:r>
          </a:p>
        </c:rich>
      </c:tx>
      <c:layout/>
      <c:overlay val="0"/>
    </c:title>
    <c:autoTitleDeleted val="0"/>
    <c:view3D>
      <c:rotX val="5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0" h="1270000"/>
              <a:bevelB w="1270000" h="1270000"/>
            </a:sp3d>
          </c:spPr>
          <c:dLbls>
            <c:dLbl>
              <c:idx val="0"/>
              <c:layout>
                <c:manualLayout>
                  <c:x val="-0.138177532495938"/>
                  <c:y val="-0.2317788401449819"/>
                </c:manualLayout>
              </c:layout>
              <c:spPr/>
              <c:txPr>
                <a:bodyPr/>
                <a:lstStyle/>
                <a:p>
                  <a:pPr>
                    <a:defRPr sz="5998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662698412698421"/>
                  <c:y val="6.856195058950966E-2"/>
                </c:manualLayout>
              </c:layout>
              <c:tx>
                <c:rich>
                  <a:bodyPr/>
                  <a:lstStyle/>
                  <a:p>
                    <a:pPr>
                      <a:defRPr sz="5998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9%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585692413448393E-3"/>
                  <c:y val="0.14708921801441491"/>
                </c:manualLayout>
              </c:layout>
              <c:tx>
                <c:rich>
                  <a:bodyPr/>
                  <a:lstStyle/>
                  <a:p>
                    <a:pPr>
                      <a:defRPr sz="5998" b="1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14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5998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I категория</c:v>
                </c:pt>
                <c:pt idx="1">
                  <c:v>II категория</c:v>
                </c:pt>
                <c:pt idx="2">
                  <c:v>Соответствие занимаемой должности</c:v>
                </c:pt>
                <c:pt idx="3">
                  <c:v>Высшая категория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0.71</c:v>
                </c:pt>
                <c:pt idx="1">
                  <c:v>0.09</c:v>
                </c:pt>
                <c:pt idx="2">
                  <c:v>0.06</c:v>
                </c:pt>
                <c:pt idx="3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7181944460840481"/>
          <c:y val="0.11282643479725463"/>
          <c:w val="0.32026372640451428"/>
          <c:h val="0.79645995620868248"/>
        </c:manualLayout>
      </c:layout>
      <c:overlay val="0"/>
      <c:txPr>
        <a:bodyPr/>
        <a:lstStyle/>
        <a:p>
          <a:pPr>
            <a:defRPr sz="4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83551-5B06-497B-8E2C-5EE80FB21E84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B5883-6C3D-4774-917A-756C5D933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4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762A-2F20-4BE8-A851-7642FEA35164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6833-45B2-4609-85C9-5BFAA5A78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5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59E5-257D-48DE-B8B1-B290EEC1850A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AD84-36A3-4CA9-829C-55E1D21E6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2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0A2D-F7B2-47A1-81BC-54E4A59433AC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37E11-F9A0-4D27-8035-B51ECB7F4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CD1A3-5641-42F3-90EC-05B7203722D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EBD43-BCEC-4F63-8C08-8B6B63822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77CB-42CA-461A-B6D2-43975063FD2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91A8-EAB0-49C2-9BFF-405680F2D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6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ACCF-515E-4702-A034-4C77757DDA40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ABBAC-AE26-4F49-93BB-7A87622E6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6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EB36-3F32-4A82-8973-99C5D743B5AB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771A3-13F4-49F4-AC1B-B875AF681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38BB-3FAD-4C87-918E-60F1D0DD6977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8F2DC-68DB-4D0E-9200-50D501244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5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91BF-AD60-48B7-AC1A-5A795B87E45E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280C-5D7B-4533-AF7E-4B9B3698A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8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B0981-B3A4-4198-A07C-BF7CD86E0B67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80A1-5CBE-40B8-977B-28C26BB0A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0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defTabSz="12801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126814-0C9A-4F5D-9951-2AD1974F72AF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defTabSz="12801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defTabSz="1280160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B0174B-839C-4492-8344-776456F29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ruf9.3dn.ru/" TargetMode="External"/><Relationship Id="rId2" Type="http://schemas.openxmlformats.org/officeDocument/2006/relationships/hyperlink" Target="mailto:523105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4496" y="3432448"/>
            <a:ext cx="6192688" cy="464776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6264" y="192088"/>
            <a:ext cx="10801200" cy="9145016"/>
          </a:xfrm>
          <a:ln>
            <a:miter lim="800000"/>
            <a:headEnd/>
            <a:tailEnd/>
          </a:ln>
          <a:extLst/>
        </p:spPr>
        <p:txBody>
          <a:bodyPr rtlCol="0" anchor="t">
            <a:noAutofit/>
          </a:bodyPr>
          <a:lstStyle/>
          <a:p>
            <a:pPr algn="r" defTabSz="1280160" eaLnBrk="1" fontAlgn="auto" hangingPunct="1">
              <a:spcAft>
                <a:spcPts val="0"/>
              </a:spcAft>
              <a:defRPr/>
            </a:pP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МУНИЦИПАЛЬНОЕ БЮДЖЕТНОЕ</a:t>
            </a:r>
            <a:b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</a:br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 ОБЩЕОБРАЗОВАТЕЛЬНОЕ УЧРЕЖДЕНИЕ</a:t>
            </a:r>
            <a:r>
              <a:rPr lang="ru-RU" sz="3900" b="1" dirty="0">
                <a:latin typeface="Candara" panose="020E0502030303020204" pitchFamily="34" charset="0"/>
              </a:rPr>
              <a:t/>
            </a:r>
            <a:br>
              <a:rPr lang="ru-RU" sz="3900" b="1" dirty="0">
                <a:latin typeface="Candara" panose="020E0502030303020204" pitchFamily="34" charset="0"/>
              </a:rPr>
            </a:br>
            <a:r>
              <a:rPr lang="ru-RU" sz="3900" b="1" dirty="0">
                <a:latin typeface="Candara" panose="020E0502030303020204" pitchFamily="34" charset="0"/>
              </a:rPr>
              <a:t/>
            </a:r>
            <a:br>
              <a:rPr lang="ru-RU" sz="3900" b="1" dirty="0">
                <a:latin typeface="Candara" panose="020E0502030303020204" pitchFamily="34" charset="0"/>
              </a:rPr>
            </a:b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СРЕДНЯЯ</a:t>
            </a:r>
            <a:b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</a:b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ОБЩЕОБРАЗОВАТЕЛЬНАЯ</a:t>
            </a:r>
            <a:b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</a:b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ШКОЛА </a:t>
            </a:r>
            <a:r>
              <a:rPr lang="ru-RU" sz="5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№</a:t>
            </a: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9</a:t>
            </a:r>
            <a:b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</a:b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/>
            </a:r>
            <a:b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</a:br>
            <a:r>
              <a:rPr lang="ru-RU" sz="5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/>
            </a:r>
            <a:br>
              <a:rPr lang="ru-RU" sz="5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</a:b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/>
            </a:r>
            <a:b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</a:br>
            <a:r>
              <a:rPr lang="ru-RU" sz="5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/>
            </a:r>
            <a:br>
              <a:rPr lang="ru-RU" sz="5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</a:b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ГО Красноуфимск</a:t>
            </a:r>
            <a:b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</a:br>
            <a:r>
              <a:rPr lang="ru-RU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Свердловская область</a:t>
            </a:r>
            <a:endParaRPr lang="ru-RU" sz="5300" dirty="0">
              <a:latin typeface="Candara" panose="020E0502030303020204" pitchFamily="34" charset="0"/>
            </a:endParaRPr>
          </a:p>
        </p:txBody>
      </p:sp>
      <p:pic>
        <p:nvPicPr>
          <p:cNvPr id="1028" name="Picture 4" descr="C:\Users\Асеев РР\Desktop\Безымянный 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38" y="696144"/>
            <a:ext cx="4795534" cy="612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Апробируемые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УМК «Инновационная школа» издательства «Русское слово»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763" y="2280320"/>
            <a:ext cx="11522075" cy="6768752"/>
          </a:xfrm>
        </p:spPr>
        <p:txBody>
          <a:bodyPr/>
          <a:lstStyle/>
          <a:p>
            <a:pPr lvl="0"/>
            <a:r>
              <a:rPr lang="ru-RU" sz="2800" dirty="0"/>
              <a:t>М.В. </a:t>
            </a:r>
            <a:r>
              <a:rPr lang="ru-RU" sz="2800" dirty="0" err="1"/>
              <a:t>Муркова</a:t>
            </a:r>
            <a:r>
              <a:rPr lang="ru-RU" sz="2800" dirty="0"/>
              <a:t>, Э.Н. </a:t>
            </a:r>
            <a:r>
              <a:rPr lang="ru-RU" sz="2800" dirty="0" err="1"/>
              <a:t>Аюбов</a:t>
            </a:r>
            <a:r>
              <a:rPr lang="ru-RU" sz="2800" dirty="0"/>
              <a:t>, Д.З. Прищепов, Н.В. Твердохлебов «Основы безопасности жизнедеятельности» внеурочная деятельность 1-4 </a:t>
            </a:r>
            <a:r>
              <a:rPr lang="ru-RU" sz="2800" dirty="0" err="1"/>
              <a:t>кл</a:t>
            </a:r>
            <a:r>
              <a:rPr lang="ru-RU" sz="2800" dirty="0"/>
              <a:t>.</a:t>
            </a:r>
          </a:p>
          <a:p>
            <a:pPr lvl="0"/>
            <a:r>
              <a:rPr lang="ru-RU" sz="2800" dirty="0"/>
              <a:t>Л.Г. Савенкова, Е.А. </a:t>
            </a:r>
            <a:r>
              <a:rPr lang="ru-RU" sz="2800" dirty="0" err="1"/>
              <a:t>Ермолинская</a:t>
            </a:r>
            <a:r>
              <a:rPr lang="ru-RU" sz="2800" dirty="0"/>
              <a:t>, Т.В. Селиванова, Н.Л. Селиванова, Н.Л. Селиванов «ИЗО» 1-4 </a:t>
            </a:r>
            <a:r>
              <a:rPr lang="ru-RU" sz="2800" dirty="0" err="1"/>
              <a:t>кл</a:t>
            </a:r>
            <a:r>
              <a:rPr lang="ru-RU" sz="2800" dirty="0"/>
              <a:t>.</a:t>
            </a:r>
          </a:p>
          <a:p>
            <a:pPr lvl="0"/>
            <a:r>
              <a:rPr lang="ru-RU" sz="2800" dirty="0"/>
              <a:t>Э.Н. </a:t>
            </a:r>
            <a:r>
              <a:rPr lang="ru-RU" sz="2800" dirty="0" err="1"/>
              <a:t>Аюбов</a:t>
            </a:r>
            <a:r>
              <a:rPr lang="ru-RU" sz="2800" dirty="0"/>
              <a:t>, Д.З. Прищепов, Н.В. М.В. </a:t>
            </a:r>
            <a:r>
              <a:rPr lang="ru-RU" sz="2800" dirty="0" err="1"/>
              <a:t>Муркова</a:t>
            </a:r>
            <a:r>
              <a:rPr lang="ru-RU" sz="2800" dirty="0"/>
              <a:t> «Основы безопасности жизнедеятельности» 7-9 </a:t>
            </a:r>
            <a:r>
              <a:rPr lang="ru-RU" sz="2800" dirty="0" err="1"/>
              <a:t>кл</a:t>
            </a:r>
            <a:r>
              <a:rPr lang="ru-RU" sz="2800" dirty="0"/>
              <a:t>.</a:t>
            </a:r>
          </a:p>
          <a:p>
            <a:pPr lvl="0"/>
            <a:r>
              <a:rPr lang="ru-RU" sz="2800" dirty="0"/>
              <a:t>Э.Н. </a:t>
            </a:r>
            <a:r>
              <a:rPr lang="ru-RU" sz="2800" dirty="0" err="1"/>
              <a:t>Аюбов</a:t>
            </a:r>
            <a:r>
              <a:rPr lang="ru-RU" sz="2800" dirty="0"/>
              <a:t>, Д.З. Прищепов, Н.В. М.В. </a:t>
            </a:r>
            <a:r>
              <a:rPr lang="ru-RU" sz="2800" dirty="0" err="1"/>
              <a:t>Муркова</a:t>
            </a:r>
            <a:r>
              <a:rPr lang="ru-RU" sz="2800" dirty="0"/>
              <a:t>, А.Ю. Тараканов «Основы безопасности жизнедеятельности» 10-11 </a:t>
            </a:r>
            <a:r>
              <a:rPr lang="ru-RU" sz="2800" dirty="0" err="1"/>
              <a:t>кл</a:t>
            </a:r>
            <a:r>
              <a:rPr lang="ru-RU" sz="2800" dirty="0"/>
              <a:t>.</a:t>
            </a:r>
          </a:p>
          <a:p>
            <a:pPr lvl="0"/>
            <a:r>
              <a:rPr lang="ru-RU" sz="2800" dirty="0"/>
              <a:t>А.Н. Сахаров, К.А. Кочегаров, Р.М. </a:t>
            </a:r>
            <a:r>
              <a:rPr lang="ru-RU" sz="2800" dirty="0" err="1"/>
              <a:t>Мухаметшин«Основы</a:t>
            </a:r>
            <a:r>
              <a:rPr lang="ru-RU" sz="2800" dirty="0"/>
              <a:t> религиозных культур народов России» 5 </a:t>
            </a:r>
            <a:r>
              <a:rPr lang="ru-RU" sz="2800" dirty="0" err="1"/>
              <a:t>кл</a:t>
            </a:r>
            <a:r>
              <a:rPr lang="ru-RU" sz="2800" dirty="0"/>
              <a:t>.</a:t>
            </a:r>
          </a:p>
          <a:p>
            <a:pPr lvl="0"/>
            <a:r>
              <a:rPr lang="ru-RU" sz="2800" dirty="0"/>
              <a:t>М.Т. </a:t>
            </a:r>
            <a:r>
              <a:rPr lang="ru-RU" sz="2800" dirty="0" err="1"/>
              <a:t>Студеникин</a:t>
            </a:r>
            <a:r>
              <a:rPr lang="ru-RU" sz="2800" dirty="0"/>
              <a:t> «Основы светской этики» 5 </a:t>
            </a:r>
            <a:r>
              <a:rPr lang="ru-RU" sz="2800" dirty="0" err="1"/>
              <a:t>кл</a:t>
            </a:r>
            <a:r>
              <a:rPr lang="ru-RU" sz="2800" dirty="0"/>
              <a:t>.</a:t>
            </a:r>
          </a:p>
          <a:p>
            <a:pPr lvl="0"/>
            <a:r>
              <a:rPr lang="ru-RU" sz="2800" dirty="0"/>
              <a:t>Л.Г. Березовая, Н.П. </a:t>
            </a:r>
            <a:r>
              <a:rPr lang="ru-RU" sz="2800" dirty="0" err="1"/>
              <a:t>Берлякова</a:t>
            </a:r>
            <a:r>
              <a:rPr lang="ru-RU" sz="2800" dirty="0"/>
              <a:t> «История русской культуры» в 2-х частях для 10-11 </a:t>
            </a:r>
            <a:r>
              <a:rPr lang="ru-RU" sz="2800" dirty="0" err="1"/>
              <a:t>кл</a:t>
            </a:r>
            <a:r>
              <a:rPr lang="ru-RU" sz="2800" dirty="0"/>
              <a:t>.</a:t>
            </a:r>
          </a:p>
          <a:p>
            <a:pPr lvl="0"/>
            <a:r>
              <a:rPr lang="ru-RU" sz="2800" dirty="0"/>
              <a:t>С.В. Гурьев под ред. М.Я. </a:t>
            </a:r>
            <a:r>
              <a:rPr lang="ru-RU" sz="2800" dirty="0" err="1"/>
              <a:t>Виленкина</a:t>
            </a:r>
            <a:r>
              <a:rPr lang="ru-RU" sz="2800" dirty="0"/>
              <a:t> «Физическая культура» 5-7 </a:t>
            </a:r>
            <a:r>
              <a:rPr lang="ru-RU" sz="2800" dirty="0" err="1"/>
              <a:t>кл</a:t>
            </a:r>
            <a:r>
              <a:rPr lang="ru-RU" sz="2800" dirty="0"/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4300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-23936"/>
            <a:ext cx="11522075" cy="1600200"/>
          </a:xfrm>
        </p:spPr>
        <p:txBody>
          <a:bodyPr/>
          <a:lstStyle/>
          <a:p>
            <a:r>
              <a:rPr lang="ru-RU" sz="8000" dirty="0">
                <a:solidFill>
                  <a:schemeClr val="tx2"/>
                </a:solidFill>
                <a:latin typeface="Candara" panose="020E0502030303020204" pitchFamily="34" charset="0"/>
              </a:rPr>
              <a:t>Статистика ЕГЭ-2013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2208" y="1344216"/>
            <a:ext cx="10739841" cy="81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2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\\NAS9\public\ДРУГОЕ\Фото отчет ремонт\Ремонт школьной столовой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12" y="696144"/>
            <a:ext cx="8448938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849072" y="408112"/>
            <a:ext cx="374441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tx2"/>
                </a:solidFill>
                <a:latin typeface="Candara" panose="020E0502030303020204" pitchFamily="34" charset="0"/>
              </a:rPr>
              <a:t>Бесплатное питание </a:t>
            </a:r>
            <a:r>
              <a:rPr lang="ru-RU" sz="4400" dirty="0">
                <a:solidFill>
                  <a:schemeClr val="tx2"/>
                </a:solidFill>
                <a:latin typeface="Candara" panose="020E0502030303020204" pitchFamily="34" charset="0"/>
              </a:rPr>
              <a:t>получают </a:t>
            </a:r>
            <a:r>
              <a:rPr lang="ru-RU" sz="4400" b="1" dirty="0">
                <a:solidFill>
                  <a:srgbClr val="FF0000"/>
                </a:solidFill>
                <a:latin typeface="Candara" panose="020E0502030303020204" pitchFamily="34" charset="0"/>
              </a:rPr>
              <a:t>обучающиеся начальных классов</a:t>
            </a:r>
            <a:r>
              <a:rPr lang="ru-RU" sz="4400" dirty="0">
                <a:solidFill>
                  <a:schemeClr val="tx2"/>
                </a:solidFill>
                <a:latin typeface="Candara" panose="020E0502030303020204" pitchFamily="34" charset="0"/>
              </a:rPr>
              <a:t> и дети, относящиеся к льготным категориям.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300" y="1228725"/>
            <a:ext cx="5143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074" y="3943344"/>
            <a:ext cx="3619493" cy="335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14254"/>
            <a:ext cx="11521440" cy="1071570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defTabSz="128016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МЕДИЦИНСКОЕ ОБСЛУЖИВАНИЕ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5" y="1300163"/>
            <a:ext cx="6772275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8016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Медицинский блок:</a:t>
            </a:r>
          </a:p>
          <a:p>
            <a:pPr defTabSz="128016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медицинский кабинет</a:t>
            </a:r>
          </a:p>
          <a:p>
            <a:pPr defTabSz="128016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процедурный кабинет</a:t>
            </a:r>
          </a:p>
        </p:txBody>
      </p:sp>
      <p:sp>
        <p:nvSpPr>
          <p:cNvPr id="17414" name="Прямоугольник 4"/>
          <p:cNvSpPr>
            <a:spLocks noChangeArrowheads="1"/>
          </p:cNvSpPr>
          <p:nvPr/>
        </p:nvSpPr>
        <p:spPr bwMode="auto">
          <a:xfrm>
            <a:off x="757238" y="7170738"/>
            <a:ext cx="113585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0070C0"/>
                </a:solidFill>
                <a:latin typeface="Candara" panose="020E0502030303020204" pitchFamily="34" charset="0"/>
              </a:rPr>
              <a:t>Все сотрудники имеют санитарные книжки.</a:t>
            </a:r>
          </a:p>
          <a:p>
            <a:pPr algn="ctr"/>
            <a:r>
              <a:rPr lang="ru-RU" sz="4400">
                <a:solidFill>
                  <a:srgbClr val="0070C0"/>
                </a:solidFill>
                <a:latin typeface="Candara" panose="020E0502030303020204" pitchFamily="34" charset="0"/>
              </a:rPr>
              <a:t>Регулярные вакцинация и медосмотры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8387">
            <a:off x="7758122" y="846807"/>
            <a:ext cx="46863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66124">
            <a:off x="365167" y="1606685"/>
            <a:ext cx="4486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14254"/>
            <a:ext cx="11521440" cy="1143008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defTabSz="128016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ОСНОВНЫЕ НАПРАВЛЕННОСТИ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ndara" panose="020E0502030303020204" pitchFamily="34" charset="0"/>
            </a:endParaRPr>
          </a:p>
        </p:txBody>
      </p:sp>
      <p:sp>
        <p:nvSpPr>
          <p:cNvPr id="18437" name="Содержимое 2"/>
          <p:cNvSpPr>
            <a:spLocks noGrp="1"/>
          </p:cNvSpPr>
          <p:nvPr>
            <p:ph idx="1"/>
          </p:nvPr>
        </p:nvSpPr>
        <p:spPr>
          <a:xfrm>
            <a:off x="2543175" y="1800225"/>
            <a:ext cx="5857875" cy="857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4400" smtClean="0">
                <a:solidFill>
                  <a:srgbClr val="002060"/>
                </a:solidFill>
                <a:latin typeface="Candara" panose="020E0502030303020204" pitchFamily="34" charset="0"/>
              </a:rPr>
              <a:t>естественно‐научная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3430" y="5943608"/>
            <a:ext cx="617157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439" name="Прямоугольник 6"/>
          <p:cNvSpPr>
            <a:spLocks noChangeArrowheads="1"/>
          </p:cNvSpPr>
          <p:nvPr/>
        </p:nvSpPr>
        <p:spPr bwMode="auto">
          <a:xfrm>
            <a:off x="257175" y="7372350"/>
            <a:ext cx="7072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79425" indent="-479425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4400">
                <a:solidFill>
                  <a:srgbClr val="002060"/>
                </a:solidFill>
                <a:latin typeface="Candara" panose="020E0502030303020204" pitchFamily="34" charset="0"/>
              </a:rPr>
              <a:t>физкультурно‐спортивная</a:t>
            </a:r>
          </a:p>
        </p:txBody>
      </p:sp>
      <p:sp>
        <p:nvSpPr>
          <p:cNvPr id="18440" name="Прямоугольник 7"/>
          <p:cNvSpPr>
            <a:spLocks noChangeArrowheads="1"/>
          </p:cNvSpPr>
          <p:nvPr/>
        </p:nvSpPr>
        <p:spPr bwMode="auto">
          <a:xfrm>
            <a:off x="5614988" y="4729163"/>
            <a:ext cx="69294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79425" indent="-479425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4400">
                <a:solidFill>
                  <a:srgbClr val="002060"/>
                </a:solidFill>
                <a:latin typeface="Candara" panose="020E0502030303020204" pitchFamily="34" charset="0"/>
              </a:rPr>
              <a:t>культурологическая</a:t>
            </a:r>
            <a:endParaRPr lang="ru-RU" sz="320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0" name="Rectangle 2"/>
          <p:cNvSpPr>
            <a:spLocks noChangeArrowheads="1"/>
          </p:cNvSpPr>
          <p:nvPr/>
        </p:nvSpPr>
        <p:spPr bwMode="auto">
          <a:xfrm>
            <a:off x="587375" y="407988"/>
            <a:ext cx="117173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39580" anchor="ctr"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0070C0"/>
                </a:solidFill>
                <a:latin typeface="Candara" pitchFamily="34" charset="0"/>
                <a:cs typeface="Times New Roman" pitchFamily="18" charset="0"/>
              </a:rPr>
              <a:t>Научные общества, творческие объединения, кружки, секции: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3" y="1488232"/>
            <a:ext cx="12377465" cy="801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24136" y="3614738"/>
            <a:ext cx="12097344" cy="528955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Изменения в учебном плане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1-3 классы:</a:t>
            </a:r>
          </a:p>
          <a:p>
            <a:pPr>
              <a:defRPr/>
            </a:pPr>
            <a:r>
              <a:rPr lang="ru-RU" sz="56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20 часов – инвариант</a:t>
            </a:r>
          </a:p>
          <a:p>
            <a:pPr>
              <a:defRPr/>
            </a:pPr>
            <a:r>
              <a:rPr lang="ru-RU" sz="56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10 часов – внеурочная деятельность (по выбору родителей)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538" y="480467"/>
            <a:ext cx="8977312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91046977"/>
              </p:ext>
            </p:extLst>
          </p:nvPr>
        </p:nvGraphicFramePr>
        <p:xfrm>
          <a:off x="279400" y="407988"/>
          <a:ext cx="12169776" cy="8588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888"/>
                <a:gridCol w="6084888"/>
              </a:tblGrid>
              <a:tr h="7620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atin typeface="Candara" panose="020E0502030303020204" pitchFamily="34" charset="0"/>
                        </a:rPr>
                        <a:t>Внеурочная деятельность</a:t>
                      </a:r>
                      <a:endParaRPr lang="ru-RU" sz="4400" dirty="0">
                        <a:latin typeface="Candara" panose="020E0502030303020204" pitchFamily="34" charset="0"/>
                      </a:endParaRPr>
                    </a:p>
                  </a:txBody>
                  <a:tcPr marL="91443" marR="9144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 anchor="ctr"/>
                </a:tc>
              </a:tr>
              <a:tr h="944887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Candara" panose="020E0502030303020204" pitchFamily="34" charset="0"/>
                        </a:rPr>
                        <a:t>Спортивно-оздоровительное направление:</a:t>
                      </a: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Candara" panose="020E0502030303020204" pitchFamily="34" charset="0"/>
                        </a:rPr>
                        <a:t>Научно-познавательное направление:</a:t>
                      </a:r>
                    </a:p>
                  </a:txBody>
                  <a:tcPr marL="91443" marR="91443" anchor="ctr"/>
                </a:tc>
              </a:tr>
              <a:tr h="2377458">
                <a:tc>
                  <a:txBody>
                    <a:bodyPr/>
                    <a:lstStyle/>
                    <a:p>
                      <a:pPr algn="l"/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Спортивные игры</a:t>
                      </a:r>
                    </a:p>
                    <a:p>
                      <a:pPr algn="l"/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Легкая атлетика</a:t>
                      </a:r>
                      <a:endParaRPr lang="ru-RU" sz="2500" baseline="0" dirty="0" smtClean="0">
                        <a:latin typeface="Candara" panose="020E0502030303020204" pitchFamily="34" charset="0"/>
                      </a:endParaRPr>
                    </a:p>
                    <a:p>
                      <a:pPr algn="l"/>
                      <a:r>
                        <a:rPr lang="ru-RU" sz="2500" baseline="0" dirty="0" smtClean="0">
                          <a:latin typeface="Candara" panose="020E0502030303020204" pitchFamily="34" charset="0"/>
                        </a:rPr>
                        <a:t>Лыжи</a:t>
                      </a:r>
                      <a:endParaRPr lang="ru-RU" sz="2500" dirty="0">
                        <a:latin typeface="Candara" panose="020E0502030303020204" pitchFamily="34" charset="0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«Экология</a:t>
                      </a:r>
                      <a:r>
                        <a:rPr lang="ru-RU" sz="2500" baseline="0" dirty="0" smtClean="0">
                          <a:latin typeface="Candara" panose="020E0502030303020204" pitchFamily="34" charset="0"/>
                        </a:rPr>
                        <a:t> и мы</a:t>
                      </a:r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»</a:t>
                      </a:r>
                    </a:p>
                    <a:p>
                      <a:pPr algn="l"/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«Мир информатики»</a:t>
                      </a:r>
                    </a:p>
                    <a:p>
                      <a:pPr algn="l"/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«Азбука английского языка»</a:t>
                      </a:r>
                    </a:p>
                    <a:p>
                      <a:pPr algn="l"/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«Путешествие в Англию»</a:t>
                      </a:r>
                    </a:p>
                    <a:p>
                      <a:pPr algn="l"/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«Математический калейдоскоп»</a:t>
                      </a:r>
                    </a:p>
                    <a:p>
                      <a:pPr algn="l"/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«Веселая грамматика»</a:t>
                      </a:r>
                      <a:endParaRPr lang="ru-RU" sz="2500" dirty="0">
                        <a:latin typeface="Candara" panose="020E0502030303020204" pitchFamily="34" charset="0"/>
                      </a:endParaRPr>
                    </a:p>
                  </a:txBody>
                  <a:tcPr marL="91443" marR="91443" anchor="ctr"/>
                </a:tc>
              </a:tr>
              <a:tr h="944887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Candara" panose="020E0502030303020204" pitchFamily="34" charset="0"/>
                        </a:rPr>
                        <a:t>Художественно-эстетическое направление:</a:t>
                      </a: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Candara" panose="020E0502030303020204" pitchFamily="34" charset="0"/>
                        </a:rPr>
                        <a:t>Военно-патриотическое направление:</a:t>
                      </a:r>
                    </a:p>
                  </a:txBody>
                  <a:tcPr marL="91443" marR="91443" anchor="ctr"/>
                </a:tc>
              </a:tr>
              <a:tr h="1615452">
                <a:tc>
                  <a:txBody>
                    <a:bodyPr/>
                    <a:lstStyle/>
                    <a:p>
                      <a:pPr algn="l"/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Театральное</a:t>
                      </a:r>
                      <a:r>
                        <a:rPr lang="ru-RU" sz="2500" baseline="0" dirty="0" smtClean="0">
                          <a:latin typeface="Candara" panose="020E0502030303020204" pitchFamily="34" charset="0"/>
                        </a:rPr>
                        <a:t> объединение «Сказка»</a:t>
                      </a:r>
                    </a:p>
                    <a:p>
                      <a:pPr algn="l"/>
                      <a:r>
                        <a:rPr lang="ru-RU" sz="2500" baseline="0" dirty="0" smtClean="0">
                          <a:latin typeface="Candara" panose="020E0502030303020204" pitchFamily="34" charset="0"/>
                        </a:rPr>
                        <a:t>Изостудия «Радуга»</a:t>
                      </a:r>
                    </a:p>
                    <a:p>
                      <a:pPr algn="l"/>
                      <a:r>
                        <a:rPr lang="ru-RU" sz="2500" baseline="0" dirty="0" smtClean="0">
                          <a:latin typeface="Candara" panose="020E0502030303020204" pitchFamily="34" charset="0"/>
                        </a:rPr>
                        <a:t>«До-ми-соль-ка»</a:t>
                      </a:r>
                    </a:p>
                    <a:p>
                      <a:pPr algn="l"/>
                      <a:r>
                        <a:rPr lang="ru-RU" sz="2500" baseline="0" dirty="0" smtClean="0">
                          <a:latin typeface="Candara" panose="020E0502030303020204" pitchFamily="34" charset="0"/>
                        </a:rPr>
                        <a:t>«Художественный труд»</a:t>
                      </a:r>
                      <a:endParaRPr lang="ru-RU" sz="2500" dirty="0">
                        <a:latin typeface="Candara" panose="020E0502030303020204" pitchFamily="34" charset="0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«Мы -</a:t>
                      </a:r>
                      <a:r>
                        <a:rPr lang="ru-RU" sz="2500" baseline="0" dirty="0" smtClean="0">
                          <a:latin typeface="Candara" panose="020E0502030303020204" pitchFamily="34" charset="0"/>
                        </a:rPr>
                        <a:t> патриоты</a:t>
                      </a:r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»</a:t>
                      </a:r>
                    </a:p>
                    <a:p>
                      <a:pPr algn="l"/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«Люби и знай свой край»</a:t>
                      </a:r>
                    </a:p>
                    <a:p>
                      <a:pPr algn="l"/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«Юные</a:t>
                      </a:r>
                      <a:r>
                        <a:rPr lang="ru-RU" sz="2500" baseline="0" dirty="0" smtClean="0">
                          <a:latin typeface="Candara" panose="020E0502030303020204" pitchFamily="34" charset="0"/>
                        </a:rPr>
                        <a:t> краеведы</a:t>
                      </a:r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»</a:t>
                      </a:r>
                      <a:endParaRPr lang="ru-RU" sz="2500" dirty="0">
                        <a:latin typeface="Candara" panose="020E0502030303020204" pitchFamily="34" charset="0"/>
                      </a:endParaRPr>
                    </a:p>
                  </a:txBody>
                  <a:tcPr marL="91443" marR="91443" anchor="ctr"/>
                </a:tc>
              </a:tr>
              <a:tr h="97184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latin typeface="Candara" panose="020E0502030303020204" pitchFamily="34" charset="0"/>
                        </a:rPr>
                        <a:t>Общественно-полезная</a:t>
                      </a:r>
                      <a:r>
                        <a:rPr lang="ru-RU" sz="2800" b="1" baseline="0" dirty="0" smtClean="0">
                          <a:latin typeface="Candara" panose="020E0502030303020204" pitchFamily="34" charset="0"/>
                        </a:rPr>
                        <a:t> деятельность</a:t>
                      </a:r>
                      <a:endParaRPr lang="ru-RU" sz="2800" b="1" dirty="0">
                        <a:latin typeface="Candara" panose="020E0502030303020204" pitchFamily="34" charset="0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latin typeface="Candara" panose="020E0502030303020204" pitchFamily="34" charset="0"/>
                        </a:rPr>
                        <a:t>Проектная деятельность</a:t>
                      </a:r>
                      <a:endParaRPr lang="ru-RU" sz="2800" b="1" dirty="0">
                        <a:latin typeface="Candara" panose="020E0502030303020204" pitchFamily="34" charset="0"/>
                      </a:endParaRPr>
                    </a:p>
                  </a:txBody>
                  <a:tcPr marL="91443" marR="91443" anchor="ctr"/>
                </a:tc>
              </a:tr>
              <a:tr h="971842">
                <a:tc>
                  <a:txBody>
                    <a:bodyPr/>
                    <a:lstStyle/>
                    <a:p>
                      <a:pPr algn="l"/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«Умелые ручки»</a:t>
                      </a:r>
                    </a:p>
                    <a:p>
                      <a:pPr algn="l"/>
                      <a:r>
                        <a:rPr lang="ru-RU" sz="2500" dirty="0" smtClean="0">
                          <a:latin typeface="Candara" panose="020E0502030303020204" pitchFamily="34" charset="0"/>
                        </a:rPr>
                        <a:t>«Капелька нежности»</a:t>
                      </a:r>
                      <a:endParaRPr lang="ru-RU" sz="2500" dirty="0">
                        <a:latin typeface="Candara" panose="020E0502030303020204" pitchFamily="34" charset="0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algn="l"/>
                      <a:endParaRPr lang="ru-RU" sz="2500" dirty="0">
                        <a:latin typeface="Candara" panose="020E0502030303020204" pitchFamily="34" charset="0"/>
                      </a:endParaRPr>
                    </a:p>
                  </a:txBody>
                  <a:tcPr marL="91443" marR="9144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5900" y="1848272"/>
            <a:ext cx="64008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Для </a:t>
            </a:r>
            <a:r>
              <a:rPr lang="ru-RU" sz="32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получения услуги </a:t>
            </a:r>
            <a:r>
              <a:rPr lang="ru-RU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"</a:t>
            </a:r>
            <a:r>
              <a:rPr lang="ru-RU" sz="32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Электронный дневник" необходим </a:t>
            </a:r>
            <a:r>
              <a:rPr lang="ru-RU" sz="3200" b="1" dirty="0">
                <a:solidFill>
                  <a:srgbClr val="0070C0"/>
                </a:solidFill>
                <a:latin typeface="Candara" panose="020E0502030303020204" pitchFamily="34" charset="0"/>
              </a:rPr>
              <a:t>доступ в сеть </a:t>
            </a:r>
            <a:r>
              <a:rPr lang="ru-RU" sz="32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Интернет</a:t>
            </a:r>
          </a:p>
          <a:p>
            <a:pPr>
              <a:defRPr/>
            </a:pPr>
            <a:endParaRPr lang="ru-RU" sz="32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defRPr/>
            </a:pPr>
            <a:endParaRPr lang="ru-RU" sz="32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defRPr/>
            </a:pPr>
            <a:endParaRPr lang="ru-RU" sz="3200" b="1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defRPr/>
            </a:pPr>
            <a:endParaRPr lang="ru-RU" sz="3200" b="1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Доступ к точной и полной информации об</a:t>
            </a:r>
          </a:p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Candara" panose="020E0502030303020204" pitchFamily="34" charset="0"/>
              </a:rPr>
              <a:t>у</a:t>
            </a:r>
            <a:r>
              <a:rPr lang="ru-RU" sz="32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спеваемости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и посещаемости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обучающихся</a:t>
            </a:r>
            <a:endParaRPr lang="ru-RU" sz="32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708" y="192088"/>
            <a:ext cx="7901796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656088"/>
            <a:ext cx="589001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8472" y="6456785"/>
            <a:ext cx="4781749" cy="2864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8329612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32" y="228568"/>
            <a:ext cx="5429288" cy="821537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l" defTabSz="128016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Апрель 2007 г.</a:t>
            </a:r>
            <a:r>
              <a:rPr lang="ru-RU" sz="3600" b="1" dirty="0" smtClean="0">
                <a:latin typeface="Candara" panose="020E0502030303020204" pitchFamily="34" charset="0"/>
              </a:rPr>
              <a:t/>
            </a:r>
            <a:br>
              <a:rPr lang="ru-RU" sz="3600" b="1" dirty="0" smtClean="0">
                <a:latin typeface="Candara" panose="020E0502030303020204" pitchFamily="34" charset="0"/>
              </a:rPr>
            </a:br>
            <a:r>
              <a:rPr lang="ru-RU" sz="3600" b="1" dirty="0" smtClean="0">
                <a:latin typeface="Candara" panose="020E0502030303020204" pitchFamily="34" charset="0"/>
              </a:rPr>
              <a:t/>
            </a:r>
            <a:br>
              <a:rPr lang="ru-RU" sz="3600" b="1" dirty="0" smtClean="0">
                <a:latin typeface="Candara" panose="020E0502030303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МОУ СОШ №9 ‐ победитель</a:t>
            </a:r>
            <a:b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конкурса</a:t>
            </a:r>
            <a:b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общеобразовательных</a:t>
            </a:r>
            <a:b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учреждений, внедряющих</a:t>
            </a:r>
            <a:b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инновационные</a:t>
            </a:r>
            <a:b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образовательные</a:t>
            </a:r>
            <a:b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программы Свердловской</a:t>
            </a:r>
            <a:b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andara" panose="020E0502030303020204" pitchFamily="34" charset="0"/>
              </a:rPr>
              <a:t>области в 2007 году!</a:t>
            </a:r>
            <a:endParaRPr lang="ru-RU" sz="36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28192" y="8112968"/>
            <a:ext cx="11521440" cy="114300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1279525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79525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79525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79525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79525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279525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279525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279525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279525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8016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</a:effectLst>
                <a:latin typeface="Candara" panose="020E0502030303020204" pitchFamily="34" charset="0"/>
              </a:rPr>
              <a:t>Грант 1 000 000 рублей!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27000">
                  <a:schemeClr val="bg1"/>
                </a:glo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сеев РР\Desktop\2013\июнь 2013\Площадка 2013\P608018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136" y="264096"/>
            <a:ext cx="11900453" cy="351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576264" y="4368552"/>
            <a:ext cx="97210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tx2"/>
                </a:solidFill>
                <a:latin typeface="Candara" panose="020E0502030303020204" pitchFamily="34" charset="0"/>
              </a:rPr>
              <a:t>ЧИСЛО ОБУЧАЮЩИХСЯ</a:t>
            </a:r>
            <a:r>
              <a:rPr lang="ru-RU" sz="6600" dirty="0" smtClean="0">
                <a:solidFill>
                  <a:schemeClr val="tx2"/>
                </a:solidFill>
                <a:latin typeface="Candara" panose="020E0502030303020204" pitchFamily="34" charset="0"/>
              </a:rPr>
              <a:t>:</a:t>
            </a:r>
            <a:endParaRPr lang="ru-RU" sz="6600" dirty="0">
              <a:solidFill>
                <a:schemeClr val="tx2"/>
              </a:solidFill>
              <a:latin typeface="Candara" panose="020E0502030303020204" pitchFamily="34" charset="0"/>
            </a:endParaRPr>
          </a:p>
          <a:p>
            <a:pPr algn="ctr"/>
            <a:r>
              <a:rPr lang="ru-RU" sz="166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502</a:t>
            </a:r>
          </a:p>
        </p:txBody>
      </p:sp>
    </p:spTree>
    <p:extLst>
      <p:ext uri="{BB962C8B-B14F-4D97-AF65-F5344CB8AC3E}">
        <p14:creationId xmlns:p14="http://schemas.microsoft.com/office/powerpoint/2010/main" val="23182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0080" y="14254"/>
            <a:ext cx="11521440" cy="1143008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defTabSz="1280160"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kruf9.3dn.ru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 –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сайт школы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ndara" panose="020E0502030303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284" y="1272208"/>
            <a:ext cx="11221148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329362" y="264096"/>
            <a:ext cx="6072230" cy="9073008"/>
          </a:xfrm>
          <a:ln>
            <a:miter lim="800000"/>
            <a:headEnd/>
            <a:tailEnd/>
          </a:ln>
          <a:extLst/>
        </p:spPr>
        <p:txBody>
          <a:bodyPr rtlCol="0">
            <a:normAutofit fontScale="85000" lnSpcReduction="10000"/>
          </a:bodyPr>
          <a:lstStyle/>
          <a:p>
            <a:pPr marL="0" indent="0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МБОУ СОШ №9</a:t>
            </a:r>
          </a:p>
          <a:p>
            <a:pPr marL="0" indent="0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0" indent="0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ул. Р. Горбуновой, 13</a:t>
            </a:r>
          </a:p>
          <a:p>
            <a:pPr marL="0" indent="0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г. Красноуфимск,</a:t>
            </a:r>
          </a:p>
          <a:p>
            <a:pPr marL="0" indent="0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Свердловская область,</a:t>
            </a:r>
          </a:p>
          <a:p>
            <a:pPr marL="0" indent="0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Российская Федерация,</a:t>
            </a:r>
          </a:p>
          <a:p>
            <a:pPr marL="0" indent="0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623300</a:t>
            </a:r>
          </a:p>
          <a:p>
            <a:pPr marL="0" indent="0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0" indent="0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Тел.: 8 (34394) 2-21-09</a:t>
            </a:r>
          </a:p>
          <a:p>
            <a:pPr marL="0" indent="0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0" indent="0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E-mail: 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hlinkClick r:id="rId2"/>
              </a:rPr>
              <a:t>523105@mail.ru</a:t>
            </a:r>
            <a:endParaRPr lang="en-US" sz="5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0" indent="0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WWW: </a:t>
            </a:r>
            <a:r>
              <a:rPr lang="en-US" sz="52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  <a:hlinkClick r:id="rId3"/>
              </a:rPr>
              <a:t>kruf9.3dn.ru</a:t>
            </a:r>
            <a:endParaRPr lang="en-US" sz="52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0" indent="0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0" indent="0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0" indent="0" algn="ctr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0" indent="0" algn="ctr" defTabSz="128016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ndara" panose="020E0502030303020204" pitchFamily="34" charset="0"/>
            </a:endParaRPr>
          </a:p>
          <a:p>
            <a:pPr marL="0" indent="0" algn="r" defTabSz="128016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22" y="1871642"/>
            <a:ext cx="5334000" cy="4000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86686" y="6312768"/>
            <a:ext cx="1789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016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1F497D">
                    <a:lumMod val="75000"/>
                  </a:srgbClr>
                </a:solidFill>
                <a:latin typeface="Candara" panose="020E0502030303020204" pitchFamily="34" charset="0"/>
              </a:rPr>
              <a:t>2014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75" y="300038"/>
            <a:ext cx="5600700" cy="3700462"/>
          </a:xfrm>
        </p:spPr>
        <p:txBody>
          <a:bodyPr rtlCol="0">
            <a:noAutofit/>
          </a:bodyPr>
          <a:lstStyle/>
          <a:p>
            <a:pPr algn="l" defTabSz="1280160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Здание школы типовое,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двухэтажное, кирпичное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Основное здание построено в 1951 г.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Пристрой введен в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эксплуатацию в 1989 г.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983" y="4500560"/>
            <a:ext cx="7727623" cy="4748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95" y="300007"/>
            <a:ext cx="6400845" cy="4988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300038" y="6000750"/>
            <a:ext cx="420052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16" tIns="64008" rIns="128016" bIns="64008">
            <a:spAutoFit/>
          </a:bodyPr>
          <a:lstStyle/>
          <a:p>
            <a:pPr algn="ctr"/>
            <a:r>
              <a:rPr lang="ru-RU" sz="6200">
                <a:solidFill>
                  <a:srgbClr val="0070C0"/>
                </a:solidFill>
                <a:latin typeface="Candara" pitchFamily="34" charset="0"/>
              </a:rPr>
              <a:t>Общая площадь ‐</a:t>
            </a:r>
          </a:p>
          <a:p>
            <a:pPr algn="ctr"/>
            <a:r>
              <a:rPr lang="ru-RU" sz="6700" b="1">
                <a:solidFill>
                  <a:srgbClr val="0070C0"/>
                </a:solidFill>
                <a:latin typeface="Candara" pitchFamily="34" charset="0"/>
              </a:rPr>
              <a:t>4374,2  м</a:t>
            </a:r>
            <a:r>
              <a:rPr lang="ru-RU" sz="6700" b="1" baseline="30000">
                <a:solidFill>
                  <a:srgbClr val="0070C0"/>
                </a:solidFill>
                <a:latin typeface="Candara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6400800" y="8920967"/>
            <a:ext cx="6264696" cy="62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016" tIns="64008" rIns="128016" bIns="64008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latin typeface="Candara" pitchFamily="34" charset="0"/>
              </a:rPr>
              <a:t>Аккредитация до </a:t>
            </a:r>
            <a:r>
              <a:rPr lang="ru-RU" sz="3200" b="1" dirty="0">
                <a:latin typeface="Candara" pitchFamily="34" charset="0"/>
              </a:rPr>
              <a:t>30 марта 2015 г.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356046" y="8901113"/>
            <a:ext cx="5900738" cy="62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016" tIns="64008" rIns="128016" bIns="64008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latin typeface="Candara" pitchFamily="34" charset="0"/>
              </a:rPr>
              <a:t>Лицензия выдана бессрочно</a:t>
            </a:r>
            <a:endParaRPr lang="ru-RU" sz="3200" b="1" dirty="0"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12" y="192088"/>
            <a:ext cx="6091172" cy="88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431" y="229072"/>
            <a:ext cx="6184049" cy="88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048" y="305370"/>
            <a:ext cx="6500858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СВЕДЕНИЯ О КАДРАХ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13633712"/>
              </p:ext>
            </p:extLst>
          </p:nvPr>
        </p:nvGraphicFramePr>
        <p:xfrm>
          <a:off x="4267200" y="4152528"/>
          <a:ext cx="85344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550396"/>
              </p:ext>
            </p:extLst>
          </p:nvPr>
        </p:nvGraphicFramePr>
        <p:xfrm>
          <a:off x="-1592088" y="0"/>
          <a:ext cx="9641160" cy="6930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989274"/>
              </p:ext>
            </p:extLst>
          </p:nvPr>
        </p:nvGraphicFramePr>
        <p:xfrm>
          <a:off x="50800" y="50800"/>
          <a:ext cx="12700000" cy="949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328613" y="300038"/>
            <a:ext cx="12287250" cy="840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070C0"/>
                </a:solidFill>
                <a:latin typeface="Candara" panose="020E0502030303020204" pitchFamily="34" charset="0"/>
              </a:rPr>
              <a:t>30 учебных кабинетов</a:t>
            </a:r>
            <a:r>
              <a:rPr lang="ru-RU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>,</a:t>
            </a:r>
          </a:p>
          <a:p>
            <a:pPr>
              <a:defRPr/>
            </a:pPr>
            <a:r>
              <a:rPr lang="ru-RU" sz="4000" dirty="0">
                <a:solidFill>
                  <a:srgbClr val="0070C0"/>
                </a:solidFill>
                <a:latin typeface="Candara" panose="020E0502030303020204" pitchFamily="34" charset="0"/>
              </a:rPr>
              <a:t>в том числе специализированные: </a:t>
            </a:r>
          </a:p>
          <a:p>
            <a:pPr>
              <a:defRPr/>
            </a:pPr>
            <a:endParaRPr lang="ru-RU" sz="4000" dirty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indent="536575">
              <a:buFont typeface="Wingdings" pitchFamily="2" charset="2"/>
              <a:buChar char="ü"/>
              <a:defRPr/>
            </a:pPr>
            <a:r>
              <a:rPr lang="ru-RU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>Информатика</a:t>
            </a:r>
          </a:p>
          <a:p>
            <a:pPr indent="536575">
              <a:buFont typeface="Wingdings" pitchFamily="2" charset="2"/>
              <a:buChar char="ü"/>
              <a:defRPr/>
            </a:pPr>
            <a:r>
              <a:rPr lang="ru-RU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Математика</a:t>
            </a:r>
          </a:p>
          <a:p>
            <a:pPr indent="536575">
              <a:buFont typeface="Wingdings" pitchFamily="2" charset="2"/>
              <a:buChar char="ü"/>
              <a:defRPr/>
            </a:pPr>
            <a:r>
              <a:rPr lang="ru-RU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>Биология</a:t>
            </a:r>
          </a:p>
          <a:p>
            <a:pPr indent="536575">
              <a:buFont typeface="Wingdings" pitchFamily="2" charset="2"/>
              <a:buChar char="ü"/>
              <a:defRPr/>
            </a:pPr>
            <a:r>
              <a:rPr lang="ru-RU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Физика</a:t>
            </a:r>
          </a:p>
          <a:p>
            <a:pPr indent="536575">
              <a:buFont typeface="Wingdings" pitchFamily="2" charset="2"/>
              <a:buChar char="ü"/>
              <a:defRPr/>
            </a:pPr>
            <a:r>
              <a:rPr lang="ru-RU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>Химия</a:t>
            </a:r>
          </a:p>
          <a:p>
            <a:pPr indent="536575">
              <a:buFont typeface="Wingdings" pitchFamily="2" charset="2"/>
              <a:buChar char="ü"/>
              <a:defRPr/>
            </a:pPr>
            <a:r>
              <a:rPr lang="ru-RU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География</a:t>
            </a:r>
          </a:p>
          <a:p>
            <a:pPr indent="536575">
              <a:buFont typeface="Wingdings" pitchFamily="2" charset="2"/>
              <a:buChar char="ü"/>
              <a:defRPr/>
            </a:pPr>
            <a:r>
              <a:rPr lang="ru-RU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>Технология</a:t>
            </a:r>
          </a:p>
          <a:p>
            <a:pPr indent="536575">
              <a:buFont typeface="Wingdings" pitchFamily="2" charset="2"/>
              <a:buChar char="ü"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Изобразительное </a:t>
            </a:r>
            <a:r>
              <a:rPr lang="ru-RU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искусство</a:t>
            </a:r>
          </a:p>
          <a:p>
            <a:pPr indent="536575">
              <a:buFont typeface="Wingdings" pitchFamily="2" charset="2"/>
              <a:buChar char="ü"/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Русский </a:t>
            </a:r>
            <a:r>
              <a:rPr lang="ru-RU" sz="4000" b="1" dirty="0">
                <a:solidFill>
                  <a:srgbClr val="0070C0"/>
                </a:solidFill>
                <a:latin typeface="Candara" panose="020E0502030303020204" pitchFamily="34" charset="0"/>
              </a:rPr>
              <a:t>язык и литература</a:t>
            </a:r>
          </a:p>
          <a:p>
            <a:pPr indent="536575">
              <a:buFont typeface="Wingdings" pitchFamily="2" charset="2"/>
              <a:buChar char="ü"/>
              <a:defRPr/>
            </a:pPr>
            <a:r>
              <a:rPr lang="ru-RU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И</a:t>
            </a:r>
            <a:r>
              <a:rPr lang="ru-RU" sz="40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ностранный </a:t>
            </a:r>
            <a:r>
              <a:rPr lang="ru-RU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язык (лингафонный кабинет)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9626" y="371444"/>
            <a:ext cx="4010025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414" y="3171776"/>
            <a:ext cx="5584730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-95944"/>
            <a:ext cx="11521440" cy="1285884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defTabSz="128016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Технические средства обучения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ndara" panose="020E0502030303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649349"/>
              </p:ext>
            </p:extLst>
          </p:nvPr>
        </p:nvGraphicFramePr>
        <p:xfrm>
          <a:off x="328613" y="1128192"/>
          <a:ext cx="7286625" cy="8371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472"/>
                <a:gridCol w="3230153"/>
              </a:tblGrid>
              <a:tr h="726994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Наименование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Количество</a:t>
                      </a:r>
                      <a:endParaRPr lang="ru-RU" sz="3200" dirty="0"/>
                    </a:p>
                  </a:txBody>
                  <a:tcPr marL="91439" marR="91439" anchor="ctr"/>
                </a:tc>
              </a:tr>
              <a:tr h="581595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Компьютер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ноутбук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109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anchor="ctr"/>
                </a:tc>
              </a:tr>
              <a:tr h="581595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Принтер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anchor="ctr"/>
                </a:tc>
              </a:tr>
              <a:tr h="841237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DVD/VHS 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проигрыватель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anchor="ctr"/>
                </a:tc>
              </a:tr>
              <a:tr h="581595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Телевизор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anchor="ctr"/>
                </a:tc>
              </a:tr>
              <a:tr h="581595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Проектор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anchor="ctr"/>
                </a:tc>
              </a:tr>
              <a:tr h="581595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Сканер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anchor="ctr"/>
                </a:tc>
              </a:tr>
              <a:tr h="841237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Интерактивная доска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anchor="ctr"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Копир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anchor="ctr"/>
                </a:tc>
              </a:tr>
              <a:tr h="581595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Фотоаппарат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anchor="ctr"/>
                </a:tc>
              </a:tr>
              <a:tr h="581595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Видеокамера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anchor="ctr"/>
                </a:tc>
              </a:tr>
              <a:tr h="841237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Музыкальный центр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9" marR="91439" anchor="ctr"/>
                </a:tc>
              </a:tr>
            </a:tbl>
          </a:graphicData>
        </a:graphic>
      </p:graphicFrame>
      <p:pic>
        <p:nvPicPr>
          <p:cNvPr id="10284" name="Picture 2" descr="E:\ШКОЛА\IMAGES\ИКОНКИ\HP-MyComput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6864" y="1200200"/>
            <a:ext cx="44672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5" name="Picture 4" descr="E:\ШКОЛА\IMAGES\ИКОНКИ\HP-Prin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4368552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3228975"/>
            <a:ext cx="6072188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14254"/>
            <a:ext cx="11521440" cy="1214446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defTabSz="1280160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Учебно‐методическая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anose="020E0502030303020204" pitchFamily="34" charset="0"/>
              </a:rPr>
              <a:t> литература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ndara" panose="020E0502030303020204" pitchFamily="34" charset="0"/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771650" y="1443038"/>
            <a:ext cx="92725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6600">
                <a:solidFill>
                  <a:srgbClr val="0070C0"/>
                </a:solidFill>
                <a:latin typeface="Candara" panose="020E0502030303020204" pitchFamily="34" charset="0"/>
              </a:rPr>
              <a:t>Библиотечный фонд ‐</a:t>
            </a:r>
          </a:p>
          <a:p>
            <a:pPr algn="ctr"/>
            <a:r>
              <a:rPr lang="ru-RU" sz="6600" b="1">
                <a:solidFill>
                  <a:srgbClr val="0070C0"/>
                </a:solidFill>
                <a:latin typeface="Candara" panose="020E0502030303020204" pitchFamily="34" charset="0"/>
              </a:rPr>
              <a:t>17 779 экземпляров</a:t>
            </a:r>
            <a:endParaRPr lang="ru-RU" sz="660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530</Words>
  <Application>Microsoft Office PowerPoint</Application>
  <PresentationFormat>A3 (297x420 мм)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 ОБЩЕОБРАЗОВАТЕЛЬНОЕ УЧРЕЖДЕНИЕ  СРЕДНЯЯ ОБЩЕОБРАЗОВАТЕЛЬНАЯ ШКОЛА №9     ГО Красноуфимск Свердловская область</vt:lpstr>
      <vt:lpstr>Презентация PowerPoint</vt:lpstr>
      <vt:lpstr>Здание школы типовое, двухэтажное, кирпичное  Основное здание построено в 1951 г.  Пристрой введен в эксплуатацию в 1989 г.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Технические средства обучения</vt:lpstr>
      <vt:lpstr>Учебно‐методическая литература</vt:lpstr>
      <vt:lpstr>Апробируемые УМК «Инновационная школа» издательства «Русское слово»</vt:lpstr>
      <vt:lpstr>Статистика ЕГЭ-2013</vt:lpstr>
      <vt:lpstr>Презентация PowerPoint</vt:lpstr>
      <vt:lpstr>МЕДИЦИНСКОЕ ОБСЛУЖИВАНИЕ</vt:lpstr>
      <vt:lpstr>ОСНОВНЫЕ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Апрель 2007 г.  МОУ СОШ №9 ‐ победитель конкурса общеобразовательных учреждений, внедряющих инновационные образовательные программы Свердловской области в 2007 году!</vt:lpstr>
      <vt:lpstr>kruf9.3dn.ru – сайт школы</vt:lpstr>
      <vt:lpstr>Презентация PowerPoint</vt:lpstr>
    </vt:vector>
  </TitlesOfParts>
  <Company>МОУ СОШ №9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ЛИЦЕНЗИОННЫХ УСЛОВИЙ  МУНИЦИПАЛЬНОГО ОБЩЕОБРАЗОВАТЕЛЬНОГО УЧРЕЖДЕНИЯ  СРЕДНЕЙ ОБЩЕОБРАЗОВАТЕЛЬНОЙ ШКОЛЫ №9</dc:title>
  <dc:creator>Асеев Ринат Р.</dc:creator>
  <cp:lastModifiedBy>Асеев</cp:lastModifiedBy>
  <cp:revision>154</cp:revision>
  <dcterms:created xsi:type="dcterms:W3CDTF">2010-10-19T17:10:00Z</dcterms:created>
  <dcterms:modified xsi:type="dcterms:W3CDTF">2014-06-04T09:03:54Z</dcterms:modified>
</cp:coreProperties>
</file>